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7" r:id="rId2"/>
    <p:sldId id="269" r:id="rId3"/>
    <p:sldId id="260" r:id="rId4"/>
    <p:sldId id="261" r:id="rId5"/>
    <p:sldId id="262" r:id="rId6"/>
    <p:sldId id="263" r:id="rId7"/>
    <p:sldId id="257" r:id="rId8"/>
    <p:sldId id="265" r:id="rId9"/>
    <p:sldId id="258" r:id="rId10"/>
    <p:sldId id="266" r:id="rId11"/>
    <p:sldId id="259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FA1350-6F29-4776-8FF7-64981741F593}" type="datetimeFigureOut">
              <a:rPr lang="en-US" smtClean="0"/>
              <a:pPr/>
              <a:t>6/12/2013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7FA6C6-B65F-45EA-BBED-73EEC7E57BC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AF066D-4075-4DD9-82A1-0817AA2AFA77}" type="slidenum">
              <a:rPr lang="en-US"/>
              <a:pPr/>
              <a:t>7</a:t>
            </a:fld>
            <a:endParaRPr lang="en-US"/>
          </a:p>
        </p:txBody>
      </p:sp>
      <p:sp>
        <p:nvSpPr>
          <p:cNvPr id="301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1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3AA038-B70B-4C3F-8458-3596D895358D}" type="slidenum">
              <a:rPr lang="en-US"/>
              <a:pPr/>
              <a:t>9</a:t>
            </a:fld>
            <a:endParaRPr lang="en-US"/>
          </a:p>
        </p:txBody>
      </p:sp>
      <p:sp>
        <p:nvSpPr>
          <p:cNvPr id="303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3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465510-9FA2-4534-90EC-A7E924456732}" type="slidenum">
              <a:rPr lang="en-US"/>
              <a:pPr/>
              <a:t>11</a:t>
            </a:fld>
            <a:endParaRPr lang="en-US"/>
          </a:p>
        </p:txBody>
      </p:sp>
      <p:sp>
        <p:nvSpPr>
          <p:cNvPr id="305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5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8C215-C720-4B29-BA22-34CF8EFABE2C}" type="datetimeFigureOut">
              <a:rPr lang="en-US" smtClean="0"/>
              <a:pPr/>
              <a:t>6/12/2013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8B4D6-4B28-4D92-8560-5EA611BB32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8C215-C720-4B29-BA22-34CF8EFABE2C}" type="datetimeFigureOut">
              <a:rPr lang="en-US" smtClean="0"/>
              <a:pPr/>
              <a:t>6/12/2013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8B4D6-4B28-4D92-8560-5EA611BB32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8C215-C720-4B29-BA22-34CF8EFABE2C}" type="datetimeFigureOut">
              <a:rPr lang="en-US" smtClean="0"/>
              <a:pPr/>
              <a:t>6/12/2013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8B4D6-4B28-4D92-8560-5EA611BB32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90500"/>
            <a:ext cx="7010400" cy="15271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0" y="1905000"/>
            <a:ext cx="3429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905000"/>
            <a:ext cx="3429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629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766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24000" y="6248400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fld id="{BC458457-45FE-443F-A563-8BFEF5DC72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8C215-C720-4B29-BA22-34CF8EFABE2C}" type="datetimeFigureOut">
              <a:rPr lang="en-US" smtClean="0"/>
              <a:pPr/>
              <a:t>6/12/2013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8B4D6-4B28-4D92-8560-5EA611BB32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8C215-C720-4B29-BA22-34CF8EFABE2C}" type="datetimeFigureOut">
              <a:rPr lang="en-US" smtClean="0"/>
              <a:pPr/>
              <a:t>6/12/2013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8B4D6-4B28-4D92-8560-5EA611BB32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8C215-C720-4B29-BA22-34CF8EFABE2C}" type="datetimeFigureOut">
              <a:rPr lang="en-US" smtClean="0"/>
              <a:pPr/>
              <a:t>6/12/2013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8B4D6-4B28-4D92-8560-5EA611BB32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8C215-C720-4B29-BA22-34CF8EFABE2C}" type="datetimeFigureOut">
              <a:rPr lang="en-US" smtClean="0"/>
              <a:pPr/>
              <a:t>6/12/2013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8B4D6-4B28-4D92-8560-5EA611BB32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8C215-C720-4B29-BA22-34CF8EFABE2C}" type="datetimeFigureOut">
              <a:rPr lang="en-US" smtClean="0"/>
              <a:pPr/>
              <a:t>6/12/2013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8B4D6-4B28-4D92-8560-5EA611BB32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8C215-C720-4B29-BA22-34CF8EFABE2C}" type="datetimeFigureOut">
              <a:rPr lang="en-US" smtClean="0"/>
              <a:pPr/>
              <a:t>6/12/2013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8B4D6-4B28-4D92-8560-5EA611BB32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8C215-C720-4B29-BA22-34CF8EFABE2C}" type="datetimeFigureOut">
              <a:rPr lang="en-US" smtClean="0"/>
              <a:pPr/>
              <a:t>6/12/2013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8B4D6-4B28-4D92-8560-5EA611BB32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8C215-C720-4B29-BA22-34CF8EFABE2C}" type="datetimeFigureOut">
              <a:rPr lang="en-US" smtClean="0"/>
              <a:pPr/>
              <a:t>6/12/2013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8B4D6-4B28-4D92-8560-5EA611BB32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8C215-C720-4B29-BA22-34CF8EFABE2C}" type="datetimeFigureOut">
              <a:rPr lang="en-US" smtClean="0"/>
              <a:pPr/>
              <a:t>6/12/2013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F8B4D6-4B28-4D92-8560-5EA611BB324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newtons%20law\Newton_s_Second_Law_of_Motion.asf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webstage.emich.edu/image_gallery/fromPI/Roller%20blades.jpg&amp;imgrefurl=http://webstage.emich.edu/image_gallery/fromPI/thumbs/26.html&amp;h=348&amp;w=500&amp;sz=264&amp;tbnid=UvKNXcut_NwJ:&amp;tbnh=88&amp;tbnw=126&amp;start=4&amp;prev=/images?q=roller+blades&amp;hl=en&amp;lr=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saifulislambapari@yahoo.com" TargetMode="External"/><Relationship Id="rId2" Type="http://schemas.openxmlformats.org/officeDocument/2006/relationships/hyperlink" Target="mailto:saifulmsc79@gmail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Image:Newton's_tree,_Botanic_Gardens,_Cambridge.JP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www.egolfinstruction.com/MikeBender/swing/images/swing5l.jpg&amp;imgrefurl=http://spectrum.weblog.com.pt/arquivo/2004/12/&amp;h=480&amp;w=534&amp;sz=41&amp;tbnid=gk_sQwQEWcMJ:&amp;tbnh=115&amp;tbnw=128&amp;start=1&amp;prev=/images?q=golf+swing&amp;hl=en&amp;lr=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sb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813" y="381000"/>
            <a:ext cx="8561387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Newton_s_Second_Law_of_Motion.asf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895600" y="2719388"/>
            <a:ext cx="33528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>
                <a:latin typeface="Tahoma" pitchFamily="34" charset="0"/>
              </a:rPr>
              <a:t>Newton’s 3</a:t>
            </a:r>
            <a:r>
              <a:rPr lang="en-US" sz="4400" b="1" baseline="30000" dirty="0">
                <a:latin typeface="Tahoma" pitchFamily="34" charset="0"/>
              </a:rPr>
              <a:t>rd</a:t>
            </a:r>
            <a:r>
              <a:rPr lang="en-US" sz="4400" b="1" dirty="0">
                <a:latin typeface="Tahoma" pitchFamily="34" charset="0"/>
              </a:rPr>
              <a:t> Law of Motion</a:t>
            </a:r>
          </a:p>
        </p:txBody>
      </p:sp>
      <p:sp>
        <p:nvSpPr>
          <p:cNvPr id="3041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876800" cy="4800600"/>
          </a:xfrm>
        </p:spPr>
        <p:txBody>
          <a:bodyPr>
            <a:normAutofit/>
          </a:bodyPr>
          <a:lstStyle/>
          <a:p>
            <a:r>
              <a:rPr lang="en-US" b="1" dirty="0">
                <a:latin typeface="Tahoma" pitchFamily="34" charset="0"/>
              </a:rPr>
              <a:t>3</a:t>
            </a:r>
            <a:r>
              <a:rPr lang="en-US" b="1" baseline="30000" dirty="0">
                <a:latin typeface="Tahoma" pitchFamily="34" charset="0"/>
              </a:rPr>
              <a:t>rd</a:t>
            </a:r>
            <a:r>
              <a:rPr lang="en-US" b="1" dirty="0">
                <a:latin typeface="Tahoma" pitchFamily="34" charset="0"/>
              </a:rPr>
              <a:t> Law </a:t>
            </a:r>
            <a:r>
              <a:rPr lang="en-US" b="1" dirty="0" smtClean="0">
                <a:latin typeface="Tahoma" pitchFamily="34" charset="0"/>
              </a:rPr>
              <a:t> :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cÖ‡Z¨K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wµqvB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GKwU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mgvb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wecixZ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cªwZwµqv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Av‡Q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|</a:t>
            </a:r>
          </a:p>
          <a:p>
            <a:endParaRPr lang="en-US" dirty="0">
              <a:latin typeface="Tahoma" pitchFamily="34" charset="0"/>
            </a:endParaRPr>
          </a:p>
          <a:p>
            <a:pPr>
              <a:buNone/>
            </a:pP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D`vnib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smtClean="0">
                <a:latin typeface="Tahoma" pitchFamily="34" charset="0"/>
              </a:rPr>
              <a:t>.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Qwe‡Z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`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vuov‡bv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jvKwUi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f‚wgi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Dci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Zvi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IR‡bi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mgvb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ej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cÖ‡qvM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K‡i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|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†K I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f~wg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&amp;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mgvb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e‡j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Dc‡ii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w`‡K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Vj‡e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|</a:t>
            </a:r>
            <a:endParaRPr lang="en-US" b="1" dirty="0">
              <a:latin typeface="Tahoma" pitchFamily="34" charset="0"/>
            </a:endParaRPr>
          </a:p>
        </p:txBody>
      </p:sp>
      <p:pic>
        <p:nvPicPr>
          <p:cNvPr id="304133" name="Picture 5" descr="Roller%2520blades">
            <a:hlinkClick r:id="rId3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5743574" y="1828801"/>
            <a:ext cx="3095626" cy="3581400"/>
          </a:xfrm>
          <a:ln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304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04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04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304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304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304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304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4130" grpId="0"/>
      <p:bldP spid="30413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>
            <a:normAutofit fontScale="90000"/>
          </a:bodyPr>
          <a:lstStyle/>
          <a:p>
            <a:r>
              <a:rPr lang="en-US" sz="8000" dirty="0" err="1" smtClean="0">
                <a:latin typeface="Nikosh Ban"/>
              </a:rPr>
              <a:t>পরিচিতি</a:t>
            </a:r>
            <a:endParaRPr lang="en-US" sz="8000" dirty="0">
              <a:latin typeface="Nikosh B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916363"/>
          </a:xfrm>
        </p:spPr>
        <p:txBody>
          <a:bodyPr/>
          <a:lstStyle/>
          <a:p>
            <a:pPr lvl="8">
              <a:buNone/>
            </a:pPr>
            <a:r>
              <a:rPr lang="en-US" sz="3600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 Ban"/>
              </a:rPr>
              <a:t> </a:t>
            </a:r>
            <a:r>
              <a:rPr lang="en-US" sz="3600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 Ban"/>
              </a:rPr>
              <a:t> </a:t>
            </a:r>
            <a:r>
              <a:rPr lang="en-US" sz="3600" dirty="0" err="1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 Ban"/>
              </a:rPr>
              <a:t>মোহাম্মদ</a:t>
            </a:r>
            <a:r>
              <a:rPr lang="en-US" sz="3600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 Ban"/>
              </a:rPr>
              <a:t> </a:t>
            </a:r>
            <a:r>
              <a:rPr lang="en-US" sz="3600" dirty="0" err="1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 Ban"/>
              </a:rPr>
              <a:t>সাইফুল</a:t>
            </a:r>
            <a:r>
              <a:rPr lang="en-US" sz="3600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 Ban"/>
              </a:rPr>
              <a:t> </a:t>
            </a:r>
            <a:r>
              <a:rPr lang="en-US" sz="3600" dirty="0" err="1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 Ban"/>
              </a:rPr>
              <a:t>ইসলাম</a:t>
            </a:r>
            <a:r>
              <a:rPr lang="en-US" sz="3600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 Ban"/>
              </a:rPr>
              <a:t> </a:t>
            </a:r>
          </a:p>
          <a:p>
            <a:pPr lvl="8">
              <a:buNone/>
            </a:pPr>
            <a:r>
              <a:rPr lang="en-US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 Ban"/>
              </a:rPr>
              <a:t>বি</a:t>
            </a:r>
            <a:r>
              <a:rPr lang="en-US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 Ban"/>
              </a:rPr>
              <a:t> , </a:t>
            </a:r>
            <a:r>
              <a:rPr lang="en-US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 Ban"/>
              </a:rPr>
              <a:t>এস,সি</a:t>
            </a:r>
            <a:r>
              <a:rPr lang="en-US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 Ban"/>
              </a:rPr>
              <a:t> (</a:t>
            </a:r>
            <a:r>
              <a:rPr lang="en-US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 Ban"/>
              </a:rPr>
              <a:t>অনার্স</a:t>
            </a:r>
            <a:r>
              <a:rPr lang="en-US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 Ban"/>
              </a:rPr>
              <a:t>) </a:t>
            </a:r>
            <a:r>
              <a:rPr lang="en-US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 Ban"/>
              </a:rPr>
              <a:t>এম</a:t>
            </a:r>
            <a:r>
              <a:rPr lang="en-US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 Ban"/>
              </a:rPr>
              <a:t> , </a:t>
            </a:r>
            <a:r>
              <a:rPr lang="en-US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 Ban"/>
              </a:rPr>
              <a:t>এস</a:t>
            </a:r>
            <a:r>
              <a:rPr lang="en-US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 Ban"/>
              </a:rPr>
              <a:t> , </a:t>
            </a:r>
            <a:r>
              <a:rPr lang="en-US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 Ban"/>
              </a:rPr>
              <a:t>সি</a:t>
            </a:r>
            <a:r>
              <a:rPr lang="en-US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 Ban"/>
              </a:rPr>
              <a:t> ( </a:t>
            </a:r>
            <a:r>
              <a:rPr lang="en-US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 Ban"/>
              </a:rPr>
              <a:t>পদার্থ</a:t>
            </a:r>
            <a:r>
              <a:rPr lang="en-US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 Ban"/>
              </a:rPr>
              <a:t> </a:t>
            </a:r>
            <a:r>
              <a:rPr lang="en-US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 Ban"/>
              </a:rPr>
              <a:t>বি</a:t>
            </a:r>
            <a:r>
              <a:rPr lang="en-US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 Ban"/>
              </a:rPr>
              <a:t>)</a:t>
            </a:r>
          </a:p>
          <a:p>
            <a:pPr lvl="8">
              <a:buNone/>
            </a:pPr>
            <a:r>
              <a:rPr lang="en-US" sz="3200" dirty="0" err="1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 Ban"/>
              </a:rPr>
              <a:t>সহকারী</a:t>
            </a:r>
            <a:r>
              <a:rPr lang="en-US" sz="32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 Ban"/>
              </a:rPr>
              <a:t> </a:t>
            </a:r>
            <a:r>
              <a:rPr lang="en-US" sz="3200" dirty="0" err="1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 Ban"/>
              </a:rPr>
              <a:t>শিক্ষক</a:t>
            </a:r>
            <a:r>
              <a:rPr lang="en-US" sz="32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 Ban"/>
              </a:rPr>
              <a:t> </a:t>
            </a:r>
          </a:p>
          <a:p>
            <a:pPr lvl="8">
              <a:buNone/>
            </a:pPr>
            <a:r>
              <a:rPr lang="en-US" dirty="0" err="1" smtClean="0">
                <a:latin typeface="Nikosh Ban"/>
              </a:rPr>
              <a:t>চরগোয়ালী</a:t>
            </a:r>
            <a:r>
              <a:rPr lang="en-US" dirty="0" smtClean="0">
                <a:latin typeface="Nikosh Ban"/>
              </a:rPr>
              <a:t> </a:t>
            </a:r>
            <a:r>
              <a:rPr lang="en-US" dirty="0" err="1" smtClean="0">
                <a:latin typeface="Nikosh Ban"/>
              </a:rPr>
              <a:t>কে</a:t>
            </a:r>
            <a:r>
              <a:rPr lang="en-US" dirty="0" smtClean="0">
                <a:latin typeface="Nikosh Ban"/>
              </a:rPr>
              <a:t> ,</a:t>
            </a:r>
            <a:r>
              <a:rPr lang="en-US" dirty="0" err="1" smtClean="0">
                <a:latin typeface="Nikosh Ban"/>
              </a:rPr>
              <a:t>এন,এ</a:t>
            </a:r>
            <a:r>
              <a:rPr lang="en-US" dirty="0" smtClean="0">
                <a:latin typeface="Nikosh Ban"/>
              </a:rPr>
              <a:t> </a:t>
            </a:r>
            <a:r>
              <a:rPr lang="en-US" dirty="0" err="1" smtClean="0">
                <a:latin typeface="Nikosh Ban"/>
              </a:rPr>
              <a:t>বহুমূখী</a:t>
            </a:r>
            <a:r>
              <a:rPr lang="en-US" dirty="0" smtClean="0">
                <a:latin typeface="Nikosh Ban"/>
              </a:rPr>
              <a:t> </a:t>
            </a:r>
            <a:r>
              <a:rPr lang="en-US" dirty="0" err="1" smtClean="0">
                <a:latin typeface="Nikosh Ban"/>
              </a:rPr>
              <a:t>উচ্চ</a:t>
            </a:r>
            <a:r>
              <a:rPr lang="en-US" dirty="0" smtClean="0">
                <a:latin typeface="Nikosh Ban"/>
              </a:rPr>
              <a:t> </a:t>
            </a:r>
            <a:r>
              <a:rPr lang="en-US" dirty="0" err="1" smtClean="0">
                <a:latin typeface="Nikosh Ban"/>
              </a:rPr>
              <a:t>বিদ্যালয়</a:t>
            </a:r>
            <a:endParaRPr lang="en-US" dirty="0" smtClean="0">
              <a:latin typeface="Nikosh Ban"/>
            </a:endParaRPr>
          </a:p>
          <a:p>
            <a:pPr lvl="8">
              <a:buNone/>
            </a:pPr>
            <a:r>
              <a:rPr lang="en-US" dirty="0" err="1" smtClean="0">
                <a:latin typeface="Nikosh Ban"/>
              </a:rPr>
              <a:t>দাউদকান্দি</a:t>
            </a:r>
            <a:r>
              <a:rPr lang="en-US" dirty="0" smtClean="0">
                <a:latin typeface="Nikosh Ban"/>
              </a:rPr>
              <a:t> ,</a:t>
            </a:r>
            <a:r>
              <a:rPr lang="en-US" dirty="0" err="1" smtClean="0">
                <a:latin typeface="Nikosh Ban"/>
              </a:rPr>
              <a:t>কুমিল্লা</a:t>
            </a:r>
            <a:r>
              <a:rPr lang="en-US" dirty="0" smtClean="0">
                <a:latin typeface="Nikosh Ban"/>
              </a:rPr>
              <a:t> ।</a:t>
            </a:r>
          </a:p>
          <a:p>
            <a:pPr lvl="8">
              <a:buNone/>
            </a:pPr>
            <a:r>
              <a:rPr lang="en-US" dirty="0" smtClean="0">
                <a:latin typeface="Nikosh Ban"/>
              </a:rPr>
              <a:t>ই – </a:t>
            </a:r>
            <a:r>
              <a:rPr lang="en-US" dirty="0" err="1" smtClean="0">
                <a:latin typeface="Nikosh Ban"/>
              </a:rPr>
              <a:t>মেইল</a:t>
            </a:r>
            <a:r>
              <a:rPr lang="en-US" dirty="0" smtClean="0">
                <a:latin typeface="Nikosh Ban"/>
              </a:rPr>
              <a:t> : </a:t>
            </a:r>
            <a:r>
              <a:rPr lang="en-US" dirty="0" smtClean="0">
                <a:latin typeface="Nikosh Ban"/>
                <a:hlinkClick r:id="rId2"/>
              </a:rPr>
              <a:t>saifulmsc79@gmail.com</a:t>
            </a:r>
            <a:endParaRPr lang="en-US" dirty="0" smtClean="0">
              <a:latin typeface="Nikosh Ban"/>
            </a:endParaRPr>
          </a:p>
          <a:p>
            <a:pPr lvl="8">
              <a:buNone/>
            </a:pPr>
            <a:r>
              <a:rPr lang="en-US" dirty="0">
                <a:latin typeface="Nikosh Ban"/>
              </a:rPr>
              <a:t>	</a:t>
            </a:r>
            <a:r>
              <a:rPr lang="en-US" dirty="0" smtClean="0">
                <a:latin typeface="Nikosh Ban"/>
              </a:rPr>
              <a:t>	</a:t>
            </a:r>
            <a:r>
              <a:rPr lang="en-US" dirty="0" smtClean="0">
                <a:latin typeface="Nikosh Ban"/>
                <a:hlinkClick r:id="rId3"/>
              </a:rPr>
              <a:t>saifulislambapari@yahoo.com</a:t>
            </a:r>
            <a:endParaRPr lang="en-US" dirty="0" smtClean="0">
              <a:latin typeface="Nikosh Ban"/>
            </a:endParaRPr>
          </a:p>
          <a:p>
            <a:pPr lvl="8">
              <a:buNone/>
            </a:pPr>
            <a:r>
              <a:rPr lang="en-US" dirty="0" err="1" smtClean="0">
                <a:latin typeface="Nikosh Ban"/>
              </a:rPr>
              <a:t>মোবাইল</a:t>
            </a:r>
            <a:r>
              <a:rPr lang="en-US" dirty="0" smtClean="0">
                <a:latin typeface="Nikosh Ban"/>
              </a:rPr>
              <a:t>     : 01816543840</a:t>
            </a:r>
          </a:p>
          <a:p>
            <a:pPr lvl="8">
              <a:buNone/>
            </a:pPr>
            <a:endParaRPr lang="en-US" dirty="0">
              <a:latin typeface="Nikosh Ban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62000" y="2667000"/>
            <a:ext cx="3124200" cy="3276600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3" name="AutoShape 5" descr="GodfreyKneller-IsaacNewton-1689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391175" name="AutoShape 7" descr="GodfreyKneller-IsaacNewton-1689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pic>
        <p:nvPicPr>
          <p:cNvPr id="391176" name="Picture 8" descr="GodfreyKneller-IsaacNewton-168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1" y="762000"/>
            <a:ext cx="2971800" cy="5324475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391177" name="Rectangle 9"/>
          <p:cNvSpPr>
            <a:spLocks noChangeArrowheads="1"/>
          </p:cNvSpPr>
          <p:nvPr/>
        </p:nvSpPr>
        <p:spPr bwMode="auto">
          <a:xfrm>
            <a:off x="3886200" y="685800"/>
            <a:ext cx="5091080" cy="532453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r>
              <a:rPr lang="en-US" sz="4000" dirty="0" err="1" smtClean="0">
                <a:solidFill>
                  <a:schemeClr val="accent1"/>
                </a:solidFill>
                <a:latin typeface="SugondhaMJ" pitchFamily="2" charset="0"/>
                <a:cs typeface="SugondhaMJ" pitchFamily="2" charset="0"/>
              </a:rPr>
              <a:t>m¨vi</a:t>
            </a:r>
            <a:r>
              <a:rPr lang="en-US" sz="4000" dirty="0" smtClean="0">
                <a:solidFill>
                  <a:schemeClr val="accent1"/>
                </a:solidFill>
                <a:latin typeface="SugondhaMJ" pitchFamily="2" charset="0"/>
                <a:cs typeface="SugondhaMJ" pitchFamily="2" charset="0"/>
              </a:rPr>
              <a:t> </a:t>
            </a:r>
            <a:r>
              <a:rPr lang="en-US" sz="4000" dirty="0" err="1" smtClean="0">
                <a:solidFill>
                  <a:schemeClr val="accent1"/>
                </a:solidFill>
                <a:latin typeface="SugondhaMJ" pitchFamily="2" charset="0"/>
                <a:cs typeface="SugondhaMJ" pitchFamily="2" charset="0"/>
              </a:rPr>
              <a:t>AvBR¨vK</a:t>
            </a:r>
            <a:r>
              <a:rPr lang="en-US" sz="4000" dirty="0" smtClean="0">
                <a:solidFill>
                  <a:schemeClr val="accent1"/>
                </a:solidFill>
                <a:latin typeface="SugondhaMJ" pitchFamily="2" charset="0"/>
                <a:cs typeface="SugondhaMJ" pitchFamily="2" charset="0"/>
              </a:rPr>
              <a:t> </a:t>
            </a:r>
            <a:r>
              <a:rPr lang="en-US" sz="4000" dirty="0" err="1" smtClean="0">
                <a:solidFill>
                  <a:schemeClr val="accent1"/>
                </a:solidFill>
                <a:latin typeface="SugondhaMJ" pitchFamily="2" charset="0"/>
                <a:cs typeface="SugondhaMJ" pitchFamily="2" charset="0"/>
              </a:rPr>
              <a:t>wbDUb</a:t>
            </a:r>
            <a:r>
              <a:rPr lang="en-US" sz="4000" dirty="0" smtClean="0">
                <a:solidFill>
                  <a:schemeClr val="accent1"/>
                </a:solidFill>
                <a:latin typeface="SugondhaMJ" pitchFamily="2" charset="0"/>
                <a:cs typeface="SugondhaMJ" pitchFamily="2" charset="0"/>
              </a:rPr>
              <a:t> (1643 </a:t>
            </a:r>
            <a:r>
              <a:rPr lang="en-US" sz="4000" dirty="0">
                <a:solidFill>
                  <a:schemeClr val="accent1"/>
                </a:solidFill>
                <a:latin typeface="SugondhaMJ" pitchFamily="2" charset="0"/>
                <a:cs typeface="SugondhaMJ" pitchFamily="2" charset="0"/>
              </a:rPr>
              <a:t>– </a:t>
            </a:r>
            <a:r>
              <a:rPr lang="en-US" sz="4000" dirty="0" smtClean="0">
                <a:solidFill>
                  <a:schemeClr val="accent1"/>
                </a:solidFill>
                <a:latin typeface="SugondhaMJ" pitchFamily="2" charset="0"/>
                <a:cs typeface="SugondhaMJ" pitchFamily="2" charset="0"/>
              </a:rPr>
              <a:t>1627) </a:t>
            </a:r>
            <a:endParaRPr lang="en-US" sz="4000" dirty="0">
              <a:solidFill>
                <a:schemeClr val="accent1"/>
              </a:solidFill>
              <a:latin typeface="SugondhaMJ" pitchFamily="2" charset="0"/>
              <a:cs typeface="SugondhaMJ" pitchFamily="2" charset="0"/>
            </a:endParaRPr>
          </a:p>
          <a:p>
            <a:endParaRPr lang="en-US" dirty="0">
              <a:solidFill>
                <a:schemeClr val="accent1"/>
              </a:solidFill>
              <a:latin typeface="SugondhaMJ" pitchFamily="2" charset="0"/>
              <a:cs typeface="SugondhaMJ" pitchFamily="2" charset="0"/>
            </a:endParaRPr>
          </a:p>
          <a:p>
            <a:r>
              <a:rPr lang="en-US" sz="4000" dirty="0">
                <a:solidFill>
                  <a:schemeClr val="accent1"/>
                </a:solidFill>
                <a:latin typeface="SugondhaMJ" pitchFamily="2" charset="0"/>
                <a:cs typeface="SugondhaMJ" pitchFamily="2" charset="0"/>
              </a:rPr>
              <a:t> &gt; </a:t>
            </a:r>
            <a:r>
              <a:rPr lang="en-US" sz="3600" dirty="0" err="1" smtClean="0">
                <a:solidFill>
                  <a:schemeClr val="accent1"/>
                </a:solidFill>
                <a:latin typeface="SugondhaMJ" pitchFamily="2" charset="0"/>
                <a:cs typeface="SugondhaMJ" pitchFamily="2" charset="0"/>
              </a:rPr>
              <a:t>M¨vwjwjIi</a:t>
            </a:r>
            <a:r>
              <a:rPr lang="en-US" sz="3600" dirty="0" smtClean="0">
                <a:solidFill>
                  <a:schemeClr val="accent1"/>
                </a:solidFill>
                <a:latin typeface="SugondhaMJ" pitchFamily="2" charset="0"/>
                <a:cs typeface="SugondhaMJ" pitchFamily="2" charset="0"/>
              </a:rPr>
              <a:t> </a:t>
            </a:r>
            <a:r>
              <a:rPr lang="en-US" sz="3600" dirty="0" err="1" smtClean="0">
                <a:solidFill>
                  <a:schemeClr val="accent1"/>
                </a:solidFill>
                <a:latin typeface="SugondhaMJ" pitchFamily="2" charset="0"/>
                <a:cs typeface="SugondhaMJ" pitchFamily="2" charset="0"/>
              </a:rPr>
              <a:t>g„Zz¨i</a:t>
            </a:r>
            <a:r>
              <a:rPr lang="en-US" sz="3600" dirty="0" smtClean="0">
                <a:solidFill>
                  <a:schemeClr val="accent1"/>
                </a:solidFill>
                <a:latin typeface="SugondhaMJ" pitchFamily="2" charset="0"/>
                <a:cs typeface="SugondhaMJ" pitchFamily="2" charset="0"/>
              </a:rPr>
              <a:t> </a:t>
            </a:r>
            <a:r>
              <a:rPr lang="en-US" sz="3600" dirty="0" err="1" smtClean="0">
                <a:solidFill>
                  <a:schemeClr val="accent1"/>
                </a:solidFill>
                <a:latin typeface="SugondhaMJ" pitchFamily="2" charset="0"/>
                <a:cs typeface="SugondhaMJ" pitchFamily="2" charset="0"/>
              </a:rPr>
              <a:t>eQiB</a:t>
            </a:r>
            <a:r>
              <a:rPr lang="en-US" sz="3600" dirty="0" smtClean="0">
                <a:solidFill>
                  <a:schemeClr val="accent1"/>
                </a:solidFill>
                <a:latin typeface="SugondhaMJ" pitchFamily="2" charset="0"/>
                <a:cs typeface="SugondhaMJ" pitchFamily="2" charset="0"/>
              </a:rPr>
              <a:t> </a:t>
            </a:r>
          </a:p>
          <a:p>
            <a:r>
              <a:rPr lang="en-US" sz="3600" dirty="0" smtClean="0">
                <a:solidFill>
                  <a:schemeClr val="accent1"/>
                </a:solidFill>
                <a:latin typeface="SugondhaMJ" pitchFamily="2" charset="0"/>
                <a:cs typeface="SugondhaMJ" pitchFamily="2" charset="0"/>
              </a:rPr>
              <a:t>     </a:t>
            </a:r>
            <a:r>
              <a:rPr lang="en-US" sz="3600" dirty="0" err="1" smtClean="0">
                <a:solidFill>
                  <a:schemeClr val="accent1"/>
                </a:solidFill>
                <a:latin typeface="SugondhaMJ" pitchFamily="2" charset="0"/>
                <a:cs typeface="SugondhaMJ" pitchFamily="2" charset="0"/>
              </a:rPr>
              <a:t>wbDU‡bi</a:t>
            </a:r>
            <a:r>
              <a:rPr lang="en-US" sz="3600" dirty="0" smtClean="0">
                <a:solidFill>
                  <a:schemeClr val="accent1"/>
                </a:solidFill>
                <a:latin typeface="SugondhaMJ" pitchFamily="2" charset="0"/>
                <a:cs typeface="SugondhaMJ" pitchFamily="2" charset="0"/>
              </a:rPr>
              <a:t> </a:t>
            </a:r>
            <a:r>
              <a:rPr lang="en-US" sz="3600" dirty="0" err="1" smtClean="0">
                <a:solidFill>
                  <a:schemeClr val="accent1"/>
                </a:solidFill>
                <a:latin typeface="SugondhaMJ" pitchFamily="2" charset="0"/>
                <a:cs typeface="SugondhaMJ" pitchFamily="2" charset="0"/>
              </a:rPr>
              <a:t>Rb</a:t>
            </a:r>
            <a:r>
              <a:rPr lang="en-US" sz="3600" dirty="0" smtClean="0">
                <a:solidFill>
                  <a:schemeClr val="accent1"/>
                </a:solidFill>
                <a:latin typeface="SugondhaMJ" pitchFamily="2" charset="0"/>
                <a:cs typeface="SugondhaMJ" pitchFamily="2" charset="0"/>
              </a:rPr>
              <a:t>¥</a:t>
            </a:r>
            <a:endParaRPr lang="en-US" sz="3600" dirty="0">
              <a:solidFill>
                <a:schemeClr val="accent1"/>
              </a:solidFill>
              <a:latin typeface="SugondhaMJ" pitchFamily="2" charset="0"/>
              <a:cs typeface="SugondhaMJ" pitchFamily="2" charset="0"/>
            </a:endParaRPr>
          </a:p>
          <a:p>
            <a:r>
              <a:rPr lang="en-US" sz="3600" dirty="0">
                <a:solidFill>
                  <a:schemeClr val="accent1"/>
                </a:solidFill>
                <a:latin typeface="SugondhaMJ" pitchFamily="2" charset="0"/>
                <a:cs typeface="SugondhaMJ" pitchFamily="2" charset="0"/>
              </a:rPr>
              <a:t> &gt; </a:t>
            </a:r>
            <a:r>
              <a:rPr lang="en-US" sz="3600" dirty="0" err="1" smtClean="0">
                <a:solidFill>
                  <a:schemeClr val="accent1"/>
                </a:solidFill>
                <a:latin typeface="SugondhaMJ" pitchFamily="2" charset="0"/>
                <a:cs typeface="SugondhaMJ" pitchFamily="2" charset="0"/>
              </a:rPr>
              <a:t>K¨vjKzjv‡mi</a:t>
            </a:r>
            <a:r>
              <a:rPr lang="en-US" sz="3600" dirty="0" smtClean="0">
                <a:solidFill>
                  <a:schemeClr val="accent1"/>
                </a:solidFill>
                <a:latin typeface="SugondhaMJ" pitchFamily="2" charset="0"/>
                <a:cs typeface="SugondhaMJ" pitchFamily="2" charset="0"/>
              </a:rPr>
              <a:t> </a:t>
            </a:r>
            <a:r>
              <a:rPr lang="en-US" sz="3600" dirty="0" err="1" smtClean="0">
                <a:solidFill>
                  <a:schemeClr val="accent1"/>
                </a:solidFill>
                <a:latin typeface="SugondhaMJ" pitchFamily="2" charset="0"/>
                <a:cs typeface="SugondhaMJ" pitchFamily="2" charset="0"/>
              </a:rPr>
              <a:t>Avwe</a:t>
            </a:r>
            <a:r>
              <a:rPr lang="en-US" sz="3600" dirty="0" smtClean="0">
                <a:solidFill>
                  <a:schemeClr val="accent1"/>
                </a:solidFill>
                <a:latin typeface="SugondhaMJ" pitchFamily="2" charset="0"/>
                <a:cs typeface="SugondhaMJ" pitchFamily="2" charset="0"/>
              </a:rPr>
              <a:t>®‹</a:t>
            </a:r>
            <a:r>
              <a:rPr lang="en-US" sz="3600" dirty="0" err="1" smtClean="0">
                <a:solidFill>
                  <a:schemeClr val="accent1"/>
                </a:solidFill>
                <a:latin typeface="SugondhaMJ" pitchFamily="2" charset="0"/>
                <a:cs typeface="SugondhaMJ" pitchFamily="2" charset="0"/>
              </a:rPr>
              <a:t>viK</a:t>
            </a:r>
            <a:endParaRPr lang="en-US" sz="3600" dirty="0">
              <a:solidFill>
                <a:schemeClr val="accent1"/>
              </a:solidFill>
              <a:latin typeface="SugondhaMJ" pitchFamily="2" charset="0"/>
              <a:cs typeface="SugondhaMJ" pitchFamily="2" charset="0"/>
            </a:endParaRPr>
          </a:p>
          <a:p>
            <a:r>
              <a:rPr lang="en-US" sz="4000" dirty="0">
                <a:solidFill>
                  <a:schemeClr val="accent1"/>
                </a:solidFill>
                <a:latin typeface="SugondhaMJ" pitchFamily="2" charset="0"/>
                <a:cs typeface="SugondhaMJ" pitchFamily="2" charset="0"/>
              </a:rPr>
              <a:t> &gt; </a:t>
            </a:r>
            <a:r>
              <a:rPr lang="en-US" sz="3600" dirty="0" err="1" smtClean="0">
                <a:solidFill>
                  <a:schemeClr val="accent1"/>
                </a:solidFill>
                <a:latin typeface="SugondhaMJ" pitchFamily="2" charset="0"/>
                <a:cs typeface="SugondhaMJ" pitchFamily="2" charset="0"/>
              </a:rPr>
              <a:t>ej</a:t>
            </a:r>
            <a:r>
              <a:rPr lang="en-US" sz="3600" dirty="0" smtClean="0">
                <a:solidFill>
                  <a:schemeClr val="accent1"/>
                </a:solidFill>
                <a:latin typeface="SugondhaMJ" pitchFamily="2" charset="0"/>
                <a:cs typeface="SugondhaMJ" pitchFamily="2" charset="0"/>
              </a:rPr>
              <a:t> </a:t>
            </a:r>
            <a:r>
              <a:rPr lang="en-US" sz="3600" dirty="0" err="1" smtClean="0">
                <a:solidFill>
                  <a:schemeClr val="accent1"/>
                </a:solidFill>
                <a:latin typeface="SugondhaMJ" pitchFamily="2" charset="0"/>
                <a:cs typeface="SugondhaMJ" pitchFamily="2" charset="0"/>
              </a:rPr>
              <a:t>we`¨v</a:t>
            </a:r>
            <a:r>
              <a:rPr lang="en-US" sz="3600" dirty="0" smtClean="0">
                <a:solidFill>
                  <a:schemeClr val="accent1"/>
                </a:solidFill>
                <a:latin typeface="SugondhaMJ" pitchFamily="2" charset="0"/>
                <a:cs typeface="SugondhaMJ" pitchFamily="2" charset="0"/>
              </a:rPr>
              <a:t> I </a:t>
            </a:r>
            <a:r>
              <a:rPr lang="en-US" sz="3600" dirty="0" err="1" smtClean="0">
                <a:solidFill>
                  <a:schemeClr val="accent1"/>
                </a:solidFill>
                <a:latin typeface="SugondhaMJ" pitchFamily="2" charset="0"/>
                <a:cs typeface="SugondhaMJ" pitchFamily="2" charset="0"/>
              </a:rPr>
              <a:t>ej</a:t>
            </a:r>
            <a:r>
              <a:rPr lang="en-US" sz="3600" dirty="0" smtClean="0">
                <a:solidFill>
                  <a:schemeClr val="accent1"/>
                </a:solidFill>
                <a:latin typeface="SugondhaMJ" pitchFamily="2" charset="0"/>
                <a:cs typeface="SugondhaMJ" pitchFamily="2" charset="0"/>
              </a:rPr>
              <a:t> </a:t>
            </a:r>
            <a:r>
              <a:rPr lang="en-US" sz="3600" dirty="0" err="1" smtClean="0">
                <a:solidFill>
                  <a:schemeClr val="accent1"/>
                </a:solidFill>
                <a:latin typeface="SugondhaMJ" pitchFamily="2" charset="0"/>
                <a:cs typeface="SugondhaMJ" pitchFamily="2" charset="0"/>
              </a:rPr>
              <a:t>we`¨vi</a:t>
            </a:r>
            <a:r>
              <a:rPr lang="en-US" sz="3600" dirty="0" smtClean="0">
                <a:solidFill>
                  <a:schemeClr val="accent1"/>
                </a:solidFill>
                <a:latin typeface="SugondhaMJ" pitchFamily="2" charset="0"/>
                <a:cs typeface="SugondhaMJ" pitchFamily="2" charset="0"/>
              </a:rPr>
              <a:t> </a:t>
            </a:r>
          </a:p>
          <a:p>
            <a:r>
              <a:rPr lang="en-US" sz="3600" dirty="0" smtClean="0">
                <a:solidFill>
                  <a:schemeClr val="accent1"/>
                </a:solidFill>
                <a:latin typeface="SugondhaMJ" pitchFamily="2" charset="0"/>
                <a:cs typeface="SugondhaMJ" pitchFamily="2" charset="0"/>
              </a:rPr>
              <a:t>   </a:t>
            </a:r>
            <a:r>
              <a:rPr lang="en-US" sz="3600" dirty="0" err="1" smtClean="0">
                <a:solidFill>
                  <a:schemeClr val="accent1"/>
                </a:solidFill>
                <a:latin typeface="SugondhaMJ" pitchFamily="2" charset="0"/>
                <a:cs typeface="SugondhaMJ" pitchFamily="2" charset="0"/>
              </a:rPr>
              <a:t>weL¨vZ</a:t>
            </a:r>
            <a:r>
              <a:rPr lang="en-US" sz="3600" dirty="0" smtClean="0">
                <a:solidFill>
                  <a:schemeClr val="accent1"/>
                </a:solidFill>
                <a:latin typeface="SugondhaMJ" pitchFamily="2" charset="0"/>
                <a:cs typeface="SugondhaMJ" pitchFamily="2" charset="0"/>
              </a:rPr>
              <a:t> </a:t>
            </a:r>
            <a:r>
              <a:rPr lang="en-US" sz="3600" dirty="0" err="1" smtClean="0">
                <a:solidFill>
                  <a:schemeClr val="accent1"/>
                </a:solidFill>
                <a:latin typeface="SugondhaMJ" pitchFamily="2" charset="0"/>
                <a:cs typeface="SugondhaMJ" pitchFamily="2" charset="0"/>
              </a:rPr>
              <a:t>wZbwU</a:t>
            </a:r>
            <a:r>
              <a:rPr lang="en-US" sz="3600" dirty="0" smtClean="0">
                <a:solidFill>
                  <a:schemeClr val="accent1"/>
                </a:solidFill>
                <a:latin typeface="SugondhaMJ" pitchFamily="2" charset="0"/>
                <a:cs typeface="SugondhaMJ" pitchFamily="2" charset="0"/>
              </a:rPr>
              <a:t> m~‡</a:t>
            </a:r>
            <a:r>
              <a:rPr lang="en-US" sz="3600" dirty="0" err="1" smtClean="0">
                <a:solidFill>
                  <a:schemeClr val="accent1"/>
                </a:solidFill>
                <a:latin typeface="SugondhaMJ" pitchFamily="2" charset="0"/>
                <a:cs typeface="SugondhaMJ" pitchFamily="2" charset="0"/>
              </a:rPr>
              <a:t>Îi</a:t>
            </a:r>
            <a:r>
              <a:rPr lang="en-US" sz="3600" dirty="0" smtClean="0">
                <a:solidFill>
                  <a:schemeClr val="accent1"/>
                </a:solidFill>
                <a:latin typeface="SugondhaMJ" pitchFamily="2" charset="0"/>
                <a:cs typeface="SugondhaMJ" pitchFamily="2" charset="0"/>
              </a:rPr>
              <a:t> </a:t>
            </a:r>
            <a:r>
              <a:rPr lang="en-US" sz="3600" dirty="0" err="1" smtClean="0">
                <a:solidFill>
                  <a:schemeClr val="accent1"/>
                </a:solidFill>
                <a:latin typeface="SugondhaMJ" pitchFamily="2" charset="0"/>
                <a:cs typeface="SugondhaMJ" pitchFamily="2" charset="0"/>
              </a:rPr>
              <a:t>Avwe</a:t>
            </a:r>
            <a:r>
              <a:rPr lang="en-US" sz="3600" dirty="0" smtClean="0">
                <a:solidFill>
                  <a:schemeClr val="accent1"/>
                </a:solidFill>
                <a:latin typeface="SugondhaMJ" pitchFamily="2" charset="0"/>
                <a:cs typeface="SugondhaMJ" pitchFamily="2" charset="0"/>
              </a:rPr>
              <a:t>®‹</a:t>
            </a:r>
            <a:r>
              <a:rPr lang="en-US" sz="3600" dirty="0" err="1" smtClean="0">
                <a:solidFill>
                  <a:schemeClr val="accent1"/>
                </a:solidFill>
                <a:latin typeface="SugondhaMJ" pitchFamily="2" charset="0"/>
                <a:cs typeface="SugondhaMJ" pitchFamily="2" charset="0"/>
              </a:rPr>
              <a:t>viK</a:t>
            </a:r>
            <a:r>
              <a:rPr lang="en-US" sz="3600" dirty="0" smtClean="0">
                <a:solidFill>
                  <a:schemeClr val="accent1"/>
                </a:solidFill>
                <a:latin typeface="SugondhaMJ" pitchFamily="2" charset="0"/>
                <a:cs typeface="SugondhaMJ" pitchFamily="2" charset="0"/>
              </a:rPr>
              <a:t> |</a:t>
            </a:r>
            <a:endParaRPr lang="en-US" sz="3600" dirty="0">
              <a:solidFill>
                <a:schemeClr val="accent1"/>
              </a:solidFill>
              <a:latin typeface="SugondhaMJ" pitchFamily="2" charset="0"/>
              <a:cs typeface="SugondhaMJ" pitchFamily="2" charset="0"/>
            </a:endParaRPr>
          </a:p>
          <a:p>
            <a:r>
              <a:rPr lang="en-US" dirty="0">
                <a:solidFill>
                  <a:schemeClr val="accent1"/>
                </a:solidFill>
                <a:latin typeface="Tahoma" pitchFamily="28" charset="0"/>
              </a:rPr>
              <a:t> </a:t>
            </a:r>
          </a:p>
        </p:txBody>
      </p:sp>
    </p:spTree>
  </p:cSld>
  <p:clrMapOvr>
    <a:masterClrMapping/>
  </p:clrMapOvr>
  <p:transition spd="slow">
    <p:wheel/>
    <p:sndAc>
      <p:stSnd>
        <p:snd r:embed="rId2" name="arrow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91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91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91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91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117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0149" name="Picture 5" descr="NewtonsPrincip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60363"/>
            <a:ext cx="9144000" cy="6081712"/>
          </a:xfrm>
          <a:prstGeom prst="rect">
            <a:avLst/>
          </a:prstGeom>
          <a:noFill/>
        </p:spPr>
      </p:pic>
      <p:sp>
        <p:nvSpPr>
          <p:cNvPr id="390150" name="Text Box 6"/>
          <p:cNvSpPr txBox="1">
            <a:spLocks noChangeArrowheads="1"/>
          </p:cNvSpPr>
          <p:nvPr/>
        </p:nvSpPr>
        <p:spPr bwMode="auto">
          <a:xfrm>
            <a:off x="152400" y="6629400"/>
            <a:ext cx="8763000" cy="2444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/>
              <a:t>Isaac Newton's own first edition copy of his Philosophiae Naturalis Principia Mathematica with his handwritten corrections for the second edition. 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390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2439" name="Picture 7" descr="image?id=7710&amp;rendTypeId=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3124200"/>
            <a:ext cx="6000750" cy="3524250"/>
          </a:xfrm>
          <a:prstGeom prst="rect">
            <a:avLst/>
          </a:prstGeom>
          <a:noFill/>
        </p:spPr>
      </p:pic>
      <p:pic>
        <p:nvPicPr>
          <p:cNvPr id="402437" name="Picture 5" descr="image?id=8430&amp;rendTypeId=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0"/>
            <a:ext cx="2986088" cy="3962400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402440" name="Rectangle 8"/>
          <p:cNvSpPr>
            <a:spLocks noChangeArrowheads="1"/>
          </p:cNvSpPr>
          <p:nvPr/>
        </p:nvSpPr>
        <p:spPr bwMode="auto">
          <a:xfrm>
            <a:off x="2819400" y="6400800"/>
            <a:ext cx="2286000" cy="304800"/>
          </a:xfrm>
          <a:prstGeom prst="rect">
            <a:avLst/>
          </a:prstGeom>
          <a:solidFill>
            <a:srgbClr val="000000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2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02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25" name="Picture 5" descr="Newton%27s_tree%2C_Botanic_Gardens%2C_Cambrid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81000"/>
            <a:ext cx="4521200" cy="5986463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389126" name="Text Box 6"/>
          <p:cNvSpPr txBox="1">
            <a:spLocks noChangeArrowheads="1"/>
          </p:cNvSpPr>
          <p:nvPr/>
        </p:nvSpPr>
        <p:spPr bwMode="auto">
          <a:xfrm>
            <a:off x="5029200" y="457200"/>
            <a:ext cx="3733800" cy="600164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r>
              <a:rPr lang="en-US" dirty="0">
                <a:hlinkClick r:id="rId3" tooltip="Enlarge"/>
              </a:rPr>
              <a:t> </a:t>
            </a:r>
            <a:r>
              <a:rPr lang="en-US" sz="6000" dirty="0" err="1" smtClean="0">
                <a:latin typeface="SutonnyMJ" pitchFamily="2" charset="0"/>
                <a:cs typeface="SutonnyMJ" pitchFamily="2" charset="0"/>
              </a:rPr>
              <a:t>K¨vgwe</a:t>
            </a:r>
            <a:r>
              <a:rPr lang="en-US" sz="6000" dirty="0" smtClean="0">
                <a:latin typeface="SutonnyMJ" pitchFamily="2" charset="0"/>
                <a:cs typeface="SutonnyMJ" pitchFamily="2" charset="0"/>
              </a:rPr>
              <a:t>ª‡</a:t>
            </a:r>
            <a:r>
              <a:rPr lang="en-US" sz="6000" dirty="0" err="1" smtClean="0">
                <a:latin typeface="SutonnyMJ" pitchFamily="2" charset="0"/>
                <a:cs typeface="SutonnyMJ" pitchFamily="2" charset="0"/>
              </a:rPr>
              <a:t>Ri</a:t>
            </a:r>
            <a:r>
              <a:rPr lang="en-US" sz="6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 smtClean="0">
                <a:latin typeface="SutonnyMJ" pitchFamily="2" charset="0"/>
                <a:cs typeface="SutonnyMJ" pitchFamily="2" charset="0"/>
              </a:rPr>
              <a:t>fzUvwbK</a:t>
            </a:r>
            <a:r>
              <a:rPr lang="en-US" sz="6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 smtClean="0">
                <a:latin typeface="SutonnyMJ" pitchFamily="2" charset="0"/>
                <a:cs typeface="SutonnyMJ" pitchFamily="2" charset="0"/>
              </a:rPr>
              <a:t>Mv‡W</a:t>
            </a:r>
            <a:r>
              <a:rPr lang="en-US" sz="6000" dirty="0" smtClean="0">
                <a:latin typeface="SutonnyMJ" pitchFamily="2" charset="0"/>
                <a:cs typeface="SutonnyMJ" pitchFamily="2" charset="0"/>
              </a:rPr>
              <a:t>©‡b </a:t>
            </a:r>
            <a:r>
              <a:rPr lang="en-US" sz="6000" dirty="0" err="1" smtClean="0">
                <a:latin typeface="SutonnyMJ" pitchFamily="2" charset="0"/>
                <a:cs typeface="SutonnyMJ" pitchFamily="2" charset="0"/>
              </a:rPr>
              <a:t>wbDU‡bi</a:t>
            </a:r>
            <a:r>
              <a:rPr lang="en-US" sz="6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 smtClean="0">
                <a:latin typeface="SutonnyMJ" pitchFamily="2" charset="0"/>
                <a:cs typeface="SutonnyMJ" pitchFamily="2" charset="0"/>
              </a:rPr>
              <a:t>M‡elbv</a:t>
            </a:r>
            <a:r>
              <a:rPr lang="en-US" sz="6000" dirty="0" err="1" smtClean="0">
                <a:latin typeface="SutonnyMJ" pitchFamily="2" charset="0"/>
                <a:cs typeface="SutonnyMJ" pitchFamily="2" charset="0"/>
              </a:rPr>
              <a:t>র</a:t>
            </a:r>
            <a:r>
              <a:rPr lang="en-US" sz="6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 smtClean="0">
                <a:latin typeface="SutonnyMJ" pitchFamily="2" charset="0"/>
                <a:cs typeface="SutonnyMJ" pitchFamily="2" charset="0"/>
              </a:rPr>
              <a:t>Av‡cj</a:t>
            </a:r>
            <a:r>
              <a:rPr lang="en-US" sz="6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 smtClean="0">
                <a:latin typeface="SutonnyMJ" pitchFamily="2" charset="0"/>
                <a:cs typeface="SutonnyMJ" pitchFamily="2" charset="0"/>
              </a:rPr>
              <a:t>MvQ</a:t>
            </a:r>
            <a:r>
              <a:rPr lang="en-US" sz="6000" dirty="0" smtClean="0">
                <a:latin typeface="SutonnyMJ" pitchFamily="2" charset="0"/>
                <a:cs typeface="SutonnyMJ" pitchFamily="2" charset="0"/>
              </a:rPr>
              <a:t> | </a:t>
            </a:r>
            <a:endParaRPr lang="en-US" sz="6000" dirty="0"/>
          </a:p>
          <a:p>
            <a:endParaRPr lang="en-US" sz="2400" dirty="0">
              <a:solidFill>
                <a:schemeClr val="accent1"/>
              </a:solidFill>
              <a:latin typeface="Tahoma" pitchFamily="2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89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89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89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89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76200"/>
            <a:ext cx="7467600" cy="1371600"/>
          </a:xfrm>
        </p:spPr>
        <p:txBody>
          <a:bodyPr>
            <a:normAutofit fontScale="90000"/>
          </a:bodyPr>
          <a:lstStyle/>
          <a:p>
            <a:r>
              <a:rPr lang="en-US" sz="4400" b="1" dirty="0">
                <a:latin typeface="Tahoma" pitchFamily="34" charset="0"/>
              </a:rPr>
              <a:t>Newton’s 1</a:t>
            </a:r>
            <a:r>
              <a:rPr lang="en-US" sz="4400" b="1" baseline="30000" dirty="0">
                <a:latin typeface="Tahoma" pitchFamily="34" charset="0"/>
              </a:rPr>
              <a:t>ST</a:t>
            </a:r>
            <a:r>
              <a:rPr lang="en-US" sz="4400" b="1" dirty="0">
                <a:latin typeface="Tahoma" pitchFamily="34" charset="0"/>
              </a:rPr>
              <a:t>  Law of Motion</a:t>
            </a:r>
          </a:p>
        </p:txBody>
      </p:sp>
      <p:sp>
        <p:nvSpPr>
          <p:cNvPr id="3000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71600"/>
            <a:ext cx="3962400" cy="5287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cÖ_g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m~Î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: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evwn¨K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Kvb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ej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cÖ‡qvM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bv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Ki‡j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A_©vr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e¯‘i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Dci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e‡ji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jwä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k~b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n‡j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w¯’i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e¯‘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w¯’iB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_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vK‡e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Ges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MwZkxj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e¯Íy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m~lg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`ª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æwZ‡Z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Pj‡Z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_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vK‡e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|</a:t>
            </a:r>
            <a:endParaRPr lang="en-US" sz="32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0003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3581400"/>
            <a:ext cx="4419600" cy="32766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sz="5900" dirty="0" err="1" smtClean="0">
                <a:latin typeface="SutonnyMJ" pitchFamily="2" charset="0"/>
                <a:cs typeface="SutonnyMJ" pitchFamily="2" charset="0"/>
              </a:rPr>
              <a:t>D`vnib</a:t>
            </a:r>
            <a:r>
              <a:rPr lang="en-US" sz="5900" dirty="0" smtClean="0">
                <a:latin typeface="SutonnyMJ" pitchFamily="2" charset="0"/>
                <a:cs typeface="SutonnyMJ" pitchFamily="2" charset="0"/>
              </a:rPr>
              <a:t> :</a:t>
            </a:r>
            <a:r>
              <a:rPr lang="en-US" sz="5900" dirty="0" err="1" smtClean="0">
                <a:latin typeface="SutonnyMJ" pitchFamily="2" charset="0"/>
                <a:cs typeface="SutonnyMJ" pitchFamily="2" charset="0"/>
              </a:rPr>
              <a:t>PjšÍ</a:t>
            </a:r>
            <a:r>
              <a:rPr lang="en-US" sz="59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900" dirty="0" err="1" smtClean="0">
                <a:latin typeface="SutonnyMJ" pitchFamily="2" charset="0"/>
                <a:cs typeface="SutonnyMJ" pitchFamily="2" charset="0"/>
              </a:rPr>
              <a:t>evm</a:t>
            </a:r>
            <a:r>
              <a:rPr lang="en-US" sz="59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900" dirty="0" err="1" smtClean="0">
                <a:latin typeface="SutonnyMJ" pitchFamily="2" charset="0"/>
                <a:cs typeface="SutonnyMJ" pitchFamily="2" charset="0"/>
              </a:rPr>
              <a:t>nVvr</a:t>
            </a:r>
            <a:r>
              <a:rPr lang="en-US" sz="5900" dirty="0" smtClean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5900" dirty="0" err="1" smtClean="0">
                <a:latin typeface="SutonnyMJ" pitchFamily="2" charset="0"/>
                <a:cs typeface="SutonnyMJ" pitchFamily="2" charset="0"/>
              </a:rPr>
              <a:t>eªK</a:t>
            </a:r>
            <a:r>
              <a:rPr lang="en-US" sz="59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900" dirty="0" err="1" smtClean="0">
                <a:latin typeface="SutonnyMJ" pitchFamily="2" charset="0"/>
                <a:cs typeface="SutonnyMJ" pitchFamily="2" charset="0"/>
              </a:rPr>
              <a:t>Ki‡j</a:t>
            </a:r>
            <a:r>
              <a:rPr lang="en-US" sz="59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900" dirty="0" err="1" smtClean="0">
                <a:latin typeface="SutonnyMJ" pitchFamily="2" charset="0"/>
                <a:cs typeface="SutonnyMJ" pitchFamily="2" charset="0"/>
              </a:rPr>
              <a:t>hvwÎiv</a:t>
            </a:r>
            <a:r>
              <a:rPr lang="en-US" sz="59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900" dirty="0" err="1" smtClean="0">
                <a:latin typeface="SutonnyMJ" pitchFamily="2" charset="0"/>
                <a:cs typeface="SutonnyMJ" pitchFamily="2" charset="0"/>
              </a:rPr>
              <a:t>mvg‡bi</a:t>
            </a:r>
            <a:r>
              <a:rPr lang="en-US" sz="59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900" dirty="0" err="1" smtClean="0">
                <a:latin typeface="SutonnyMJ" pitchFamily="2" charset="0"/>
                <a:cs typeface="SutonnyMJ" pitchFamily="2" charset="0"/>
              </a:rPr>
              <a:t>w`‡K</a:t>
            </a:r>
            <a:r>
              <a:rPr lang="en-US" sz="59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5900" dirty="0" err="1" smtClean="0">
                <a:latin typeface="SutonnyMJ" pitchFamily="2" charset="0"/>
                <a:cs typeface="SutonnyMJ" pitchFamily="2" charset="0"/>
              </a:rPr>
              <a:t>n‡j</a:t>
            </a:r>
            <a:r>
              <a:rPr lang="en-US" sz="59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900" dirty="0" err="1" smtClean="0">
                <a:latin typeface="SutonnyMJ" pitchFamily="2" charset="0"/>
                <a:cs typeface="SutonnyMJ" pitchFamily="2" charset="0"/>
              </a:rPr>
              <a:t>c‡o</a:t>
            </a:r>
            <a:r>
              <a:rPr lang="en-US" sz="5900" dirty="0" smtClean="0">
                <a:latin typeface="SutonnyMJ" pitchFamily="2" charset="0"/>
                <a:cs typeface="SutonnyMJ" pitchFamily="2" charset="0"/>
              </a:rPr>
              <a:t> | </a:t>
            </a:r>
            <a:r>
              <a:rPr lang="en-US" sz="5900" dirty="0" err="1" smtClean="0">
                <a:latin typeface="SutonnyMJ" pitchFamily="2" charset="0"/>
                <a:cs typeface="SutonnyMJ" pitchFamily="2" charset="0"/>
              </a:rPr>
              <a:t>Zvi</a:t>
            </a:r>
            <a:r>
              <a:rPr lang="en-US" sz="59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900" dirty="0" err="1" smtClean="0">
                <a:latin typeface="SutonnyMJ" pitchFamily="2" charset="0"/>
                <a:cs typeface="SutonnyMJ" pitchFamily="2" charset="0"/>
              </a:rPr>
              <a:t>Kvib</a:t>
            </a:r>
            <a:r>
              <a:rPr lang="en-US" sz="59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900" dirty="0" err="1" smtClean="0">
                <a:latin typeface="SutonnyMJ" pitchFamily="2" charset="0"/>
                <a:cs typeface="SutonnyMJ" pitchFamily="2" charset="0"/>
              </a:rPr>
              <a:t>RoZv</a:t>
            </a:r>
            <a:r>
              <a:rPr lang="en-US" sz="5900" dirty="0" smtClean="0">
                <a:latin typeface="SutonnyMJ" pitchFamily="2" charset="0"/>
                <a:cs typeface="SutonnyMJ" pitchFamily="2" charset="0"/>
              </a:rPr>
              <a:t> | †</a:t>
            </a:r>
            <a:r>
              <a:rPr lang="en-US" sz="5900" dirty="0" err="1" smtClean="0">
                <a:latin typeface="SutonnyMJ" pitchFamily="2" charset="0"/>
                <a:cs typeface="SutonnyMJ" pitchFamily="2" charset="0"/>
              </a:rPr>
              <a:t>Zvgvi</a:t>
            </a:r>
            <a:r>
              <a:rPr lang="en-US" sz="59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900" dirty="0" err="1" smtClean="0">
                <a:latin typeface="SutonnyMJ" pitchFamily="2" charset="0"/>
                <a:cs typeface="SutonnyMJ" pitchFamily="2" charset="0"/>
              </a:rPr>
              <a:t>ewW</a:t>
            </a:r>
            <a:r>
              <a:rPr lang="en-US" sz="59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900" dirty="0" err="1" smtClean="0">
                <a:latin typeface="SutonnyMJ" pitchFamily="2" charset="0"/>
                <a:cs typeface="SutonnyMJ" pitchFamily="2" charset="0"/>
              </a:rPr>
              <a:t>PjšÍ</a:t>
            </a:r>
            <a:r>
              <a:rPr lang="en-US" sz="59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900" dirty="0" err="1" smtClean="0">
                <a:latin typeface="SutonnyMJ" pitchFamily="2" charset="0"/>
                <a:cs typeface="SutonnyMJ" pitchFamily="2" charset="0"/>
              </a:rPr>
              <a:t>Mvwoi</a:t>
            </a:r>
            <a:r>
              <a:rPr lang="en-US" sz="59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900" dirty="0" err="1" smtClean="0">
                <a:latin typeface="SutonnyMJ" pitchFamily="2" charset="0"/>
                <a:cs typeface="SutonnyMJ" pitchFamily="2" charset="0"/>
              </a:rPr>
              <a:t>mv</a:t>
            </a:r>
            <a:r>
              <a:rPr lang="en-US" sz="5900" dirty="0" smtClean="0">
                <a:latin typeface="SutonnyMJ" pitchFamily="2" charset="0"/>
                <a:cs typeface="SutonnyMJ" pitchFamily="2" charset="0"/>
              </a:rPr>
              <a:t>‡_ </a:t>
            </a:r>
            <a:r>
              <a:rPr lang="en-US" sz="5900" dirty="0" err="1" smtClean="0">
                <a:latin typeface="SutonnyMJ" pitchFamily="2" charset="0"/>
                <a:cs typeface="SutonnyMJ" pitchFamily="2" charset="0"/>
              </a:rPr>
              <a:t>MwZ</a:t>
            </a:r>
            <a:r>
              <a:rPr lang="en-US" sz="59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900" dirty="0" err="1" smtClean="0">
                <a:latin typeface="SutonnyMJ" pitchFamily="2" charset="0"/>
                <a:cs typeface="SutonnyMJ" pitchFamily="2" charset="0"/>
              </a:rPr>
              <a:t>cÖvß</a:t>
            </a:r>
            <a:r>
              <a:rPr lang="en-US" sz="59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800" dirty="0" err="1" smtClean="0">
                <a:latin typeface="SutonnyMJ" pitchFamily="2" charset="0"/>
                <a:cs typeface="SutonnyMJ" pitchFamily="2" charset="0"/>
              </a:rPr>
              <a:t>nq</a:t>
            </a:r>
            <a:r>
              <a:rPr lang="en-US" sz="5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|</a:t>
            </a:r>
            <a:r>
              <a:rPr lang="en-US" sz="4000" dirty="0" smtClean="0">
                <a:latin typeface="Tahoma" pitchFamily="34" charset="0"/>
              </a:rPr>
              <a:t> </a:t>
            </a:r>
            <a:endParaRPr lang="en-US" sz="4000" dirty="0">
              <a:latin typeface="Tahoma" pitchFamily="34" charset="0"/>
            </a:endParaRPr>
          </a:p>
        </p:txBody>
      </p:sp>
      <p:pic>
        <p:nvPicPr>
          <p:cNvPr id="6" name="Picture 3" descr="cci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495800" y="1143000"/>
            <a:ext cx="4343400" cy="20986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3000" fill="hold"/>
                                        <p:tgtEl>
                                          <p:spTgt spid="3000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3000" fill="hold"/>
                                        <p:tgtEl>
                                          <p:spTgt spid="3000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3000" fill="hold"/>
                                        <p:tgtEl>
                                          <p:spTgt spid="3000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3000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00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300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300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300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0034" grpId="0"/>
      <p:bldP spid="30003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914400"/>
            <a:ext cx="80772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600200" y="190500"/>
            <a:ext cx="7543800" cy="1527175"/>
          </a:xfrm>
        </p:spPr>
        <p:txBody>
          <a:bodyPr/>
          <a:lstStyle/>
          <a:p>
            <a:r>
              <a:rPr lang="en-US" sz="4400" b="1" dirty="0">
                <a:latin typeface="Tahoma" pitchFamily="34" charset="0"/>
              </a:rPr>
              <a:t>Newton’s 2</a:t>
            </a:r>
            <a:r>
              <a:rPr lang="en-US" sz="4400" b="1" baseline="30000" dirty="0">
                <a:latin typeface="Tahoma" pitchFamily="34" charset="0"/>
              </a:rPr>
              <a:t>nd</a:t>
            </a:r>
            <a:r>
              <a:rPr lang="en-US" sz="4400" b="1" dirty="0">
                <a:latin typeface="Tahoma" pitchFamily="34" charset="0"/>
              </a:rPr>
              <a:t> Law of Motion</a:t>
            </a:r>
          </a:p>
        </p:txBody>
      </p:sp>
      <p:sp>
        <p:nvSpPr>
          <p:cNvPr id="302083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05000"/>
            <a:ext cx="4506913" cy="4648200"/>
          </a:xfrm>
        </p:spPr>
        <p:txBody>
          <a:bodyPr>
            <a:normAutofit lnSpcReduction="10000"/>
          </a:bodyPr>
          <a:lstStyle/>
          <a:p>
            <a:r>
              <a:rPr lang="en-US" sz="4000" b="1" dirty="0" smtClean="0">
                <a:latin typeface="Tahoma" pitchFamily="34" charset="0"/>
              </a:rPr>
              <a:t>2</a:t>
            </a:r>
            <a:r>
              <a:rPr lang="en-US" sz="4000" b="1" baseline="30000" dirty="0" smtClean="0">
                <a:latin typeface="Tahoma" pitchFamily="34" charset="0"/>
              </a:rPr>
              <a:t>nd</a:t>
            </a:r>
            <a:r>
              <a:rPr lang="en-US" sz="4000" b="1" dirty="0" smtClean="0">
                <a:latin typeface="Tahoma" pitchFamily="34" charset="0"/>
              </a:rPr>
              <a:t> law :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e¯‘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fi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e‡Mi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cwieZ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©‡bi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nvi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Gi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Dci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cÖhy³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e‡ji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mgvbycvwZK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Ges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ej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hw`‡K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wµqv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e¯‘i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fi‡e‡Mi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cwieZ©b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I †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mw`‡K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N‡U |</a:t>
            </a:r>
            <a:endParaRPr lang="en-US" sz="4000" dirty="0">
              <a:latin typeface="Tahoma" pitchFamily="34" charset="0"/>
            </a:endParaRPr>
          </a:p>
          <a:p>
            <a:pPr algn="ctr"/>
            <a:r>
              <a:rPr lang="en-US" sz="2200" b="1" dirty="0">
                <a:latin typeface="Tahoma" pitchFamily="34" charset="0"/>
              </a:rPr>
              <a:t>f = ma</a:t>
            </a:r>
          </a:p>
        </p:txBody>
      </p:sp>
      <p:sp>
        <p:nvSpPr>
          <p:cNvPr id="302084" name="Rectangle 1028"/>
          <p:cNvSpPr>
            <a:spLocks noGrp="1" noChangeArrowheads="1"/>
          </p:cNvSpPr>
          <p:nvPr>
            <p:ph type="body" sz="half" idx="2"/>
          </p:nvPr>
        </p:nvSpPr>
        <p:spPr>
          <a:xfrm>
            <a:off x="5094288" y="1752600"/>
            <a:ext cx="3440112" cy="2514600"/>
          </a:xfrm>
        </p:spPr>
        <p:txBody>
          <a:bodyPr/>
          <a:lstStyle/>
          <a:p>
            <a:r>
              <a:rPr lang="en-US" sz="2600" b="1" dirty="0">
                <a:latin typeface="Tahoma" pitchFamily="34" charset="0"/>
              </a:rPr>
              <a:t>Ex</a:t>
            </a:r>
            <a:r>
              <a:rPr lang="en-US" sz="2600" dirty="0">
                <a:latin typeface="Tahoma" pitchFamily="34" charset="0"/>
              </a:rPr>
              <a:t>. This law explains why a golf ball will roll in the direction of a force applied to it.</a:t>
            </a:r>
            <a:endParaRPr lang="en-US" sz="2600" b="1" dirty="0">
              <a:latin typeface="Tahoma" pitchFamily="34" charset="0"/>
            </a:endParaRPr>
          </a:p>
        </p:txBody>
      </p:sp>
      <p:pic>
        <p:nvPicPr>
          <p:cNvPr id="302085" name="Picture 1029" descr="swing5l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4392612"/>
            <a:ext cx="2743200" cy="246538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302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2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02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302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302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302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302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2082" grpId="0"/>
      <p:bldP spid="302083" grpId="0" build="p"/>
      <p:bldP spid="302084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312</Words>
  <Application>Microsoft Office PowerPoint</Application>
  <PresentationFormat>On-screen Show (4:3)</PresentationFormat>
  <Paragraphs>33</Paragraphs>
  <Slides>11</Slides>
  <Notes>3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পরিচিতি</vt:lpstr>
      <vt:lpstr>Slide 3</vt:lpstr>
      <vt:lpstr>Slide 4</vt:lpstr>
      <vt:lpstr>Slide 5</vt:lpstr>
      <vt:lpstr>Slide 6</vt:lpstr>
      <vt:lpstr>Newton’s 1ST  Law of Motion</vt:lpstr>
      <vt:lpstr>Slide 8</vt:lpstr>
      <vt:lpstr>Newton’s 2nd Law of Motion</vt:lpstr>
      <vt:lpstr>Slide 10</vt:lpstr>
      <vt:lpstr>Newton’s 3rd Law of Motion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saiful</dc:creator>
  <cp:lastModifiedBy>01814740336</cp:lastModifiedBy>
  <cp:revision>47</cp:revision>
  <dcterms:created xsi:type="dcterms:W3CDTF">2012-09-15T13:56:12Z</dcterms:created>
  <dcterms:modified xsi:type="dcterms:W3CDTF">2013-06-12T16:36:53Z</dcterms:modified>
</cp:coreProperties>
</file>